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547" r:id="rId2"/>
    <p:sldId id="561" r:id="rId3"/>
    <p:sldId id="550" r:id="rId4"/>
    <p:sldId id="551" r:id="rId5"/>
    <p:sldId id="552" r:id="rId6"/>
    <p:sldId id="553" r:id="rId7"/>
    <p:sldId id="554" r:id="rId8"/>
    <p:sldId id="555" r:id="rId9"/>
    <p:sldId id="557" r:id="rId10"/>
    <p:sldId id="562" r:id="rId11"/>
    <p:sldId id="479" r:id="rId12"/>
    <p:sldId id="559" r:id="rId13"/>
    <p:sldId id="256" r:id="rId14"/>
    <p:sldId id="563" r:id="rId15"/>
    <p:sldId id="564" r:id="rId16"/>
    <p:sldId id="560" r:id="rId17"/>
    <p:sldId id="5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228"/>
    <a:srgbClr val="3F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5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9CBB2-47A5-8442-9418-E919A5449D57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06559-0E67-EE44-8F27-19236DE5C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6559-0E67-EE44-8F27-19236DE5CA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7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6559-0E67-EE44-8F27-19236DE5C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6559-0E67-EE44-8F27-19236DE5CA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8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550B-6492-B74C-B213-A36B661A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5C7C0-0CF8-A84F-AE39-7F3089AFE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B8BFB-7D69-9144-A59C-678F587C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77DAC-7E94-5E49-8B72-C17BD4E0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2B0C2-0E8A-2747-93DB-AEA915D7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3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0580-D789-5749-A282-FF00E560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FECBC-7FB8-194A-A5E6-3DD81A891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23A90-E233-7E41-99EC-3EBAC685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71F88-C9AD-9242-9DC3-EA480A7F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9A7F6-7C25-C043-8A43-5479C78F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8CF6F-84B1-7F44-97A2-B64714604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9E5D6-1D99-A541-B820-79CFE55BD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1DD5-328A-0B41-972F-C4DFCBC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95E66-D0AA-334B-871D-354EFB72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F3231-A380-8845-98AE-8198F303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7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1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759" y="1102645"/>
            <a:ext cx="10972483" cy="1051036"/>
          </a:xfrm>
          <a:prstGeom prst="rect">
            <a:avLst/>
          </a:prstGeom>
        </p:spPr>
        <p:txBody>
          <a:bodyPr/>
          <a:lstStyle>
            <a:lvl1pPr marL="168268" indent="-168268">
              <a:spcBef>
                <a:spcPts val="776"/>
              </a:spcBef>
              <a:buClr>
                <a:schemeClr val="accent1"/>
              </a:buClr>
              <a:defRPr sz="2200" baseline="0"/>
            </a:lvl1pPr>
            <a:lvl2pPr marL="396859" indent="-173729">
              <a:spcBef>
                <a:spcPts val="776"/>
              </a:spcBef>
              <a:defRPr sz="2000"/>
            </a:lvl2pPr>
            <a:lvl3pPr marL="630911" indent="-173729">
              <a:spcBef>
                <a:spcPts val="776"/>
              </a:spcBef>
              <a:buFont typeface="Arial" panose="020B0604020202020204" pitchFamily="34" charset="0"/>
              <a:buChar char="-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983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650D-370F-194E-8584-A163F8B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2236-3903-624C-ACE2-E003E4F8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4FC86-99F3-CB44-855E-77C9B6CF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2E83D-E8B4-D649-ADA4-8276382A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A9E01-7ECB-894A-9E4A-480E1345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991D-BC12-6F4B-8472-D638C3E5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35789-A290-D34F-87BD-6FEDF3475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1FC0-96A9-9648-BDFB-757BB0CC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A0F5-1D37-FF45-B380-FF6FBC7F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042E2-31C1-794B-948A-5DBA20B7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69AC-2ACC-454D-9221-A80775DF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0923-910F-7344-9687-E145C64CF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08D81-B01C-314A-A0DE-1E77CC0FC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0E200-19C1-0547-A08E-9E921564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AA0DA-A28C-EC4D-BAF7-C0563FDC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DA9DF-78E6-FE4D-AFC4-9C144E7B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5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72D5-269E-9F41-A80F-D58F7377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26D58-24AF-0341-8C76-6D5E2967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1404A-5A74-2841-A5CD-611007F24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CE70F-31A3-314B-9997-949D63BEC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4C0EA-AB15-5D44-942A-6192B33A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AC16D-1F53-1247-8EB1-EEE0A273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361D11-F697-D445-A9B3-EDAD088C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99E84-C055-CE42-B204-7A30FF00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0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0062-0DF2-CC46-83B0-05D386DD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D020A-D86B-B84B-B037-95226CDAC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B055E-9EF8-7048-BD4C-21F21C49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7AC55-21F9-D746-B785-D27EB36B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7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1A939-F6A1-8A42-9464-8E6CB0AC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A49BA-2744-E740-89EF-5268BFB0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61908-704D-A747-B808-E2766234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0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5421-D7E3-334C-93F0-D642A548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3BEB9-C47B-374B-89D7-4EE214A5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AAF9B-2572-2D49-AD92-634915143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47879-D9F5-0642-86B3-701CC3C5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6ECAA-443F-3A47-9AB6-AD7A4C99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5F1A6-864B-0A4A-BB36-C834A1B9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3DC0-CB9E-864A-A2EE-B5C8DD4D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36F3B-9864-4241-87E4-CD0751B03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3B46B-CD91-B441-BCA2-571606C4E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D0B75-E94B-2F4E-880F-C2C5FC3C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263A7-4232-5F46-8963-FECF4B56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AD9AD-0F1F-C243-833B-97B2A8F2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4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4DA57-2BB7-0B48-BC3E-E7ACBEE9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6A329-4DC1-2640-898C-8A031EE2F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06561-C7A1-C240-981C-66EE7028A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9DCD-6490-2E4F-87FB-E2E571C083CE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7EEE7-5580-E547-8488-6D341E4B8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3DFC9-59F0-E54E-A418-11F26861D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1EF1-A2EB-0845-B7EF-576CB1FB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2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11" Type="http://schemas.openxmlformats.org/officeDocument/2006/relationships/image" Target="../media/image20.png"/><Relationship Id="rId5" Type="http://schemas.openxmlformats.org/officeDocument/2006/relationships/image" Target="../media/image14.tiff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rbots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ontent Placeholder 50">
            <a:extLst>
              <a:ext uri="{FF2B5EF4-FFF2-40B4-BE49-F238E27FC236}">
                <a16:creationId xmlns:a16="http://schemas.microsoft.com/office/drawing/2014/main" id="{556B0D9E-896F-3441-8BD4-7F6B2D1DC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B664D56-CC3F-0842-8AD8-7870FDF0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21" y="3691793"/>
            <a:ext cx="4983480" cy="17436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A New Hope: </a:t>
            </a:r>
            <a:br>
              <a:rPr lang="en-US" sz="2800" b="1" dirty="0"/>
            </a:br>
            <a:r>
              <a:rPr lang="en-US" sz="2800" b="1" dirty="0"/>
              <a:t>Improving Patient Screening By Applying Predictive Analytics To Electronic Medical Records</a:t>
            </a:r>
            <a:br>
              <a:rPr lang="en-US" sz="2800" b="1" dirty="0"/>
            </a:br>
            <a:endParaRPr lang="en-US" sz="280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91FFAA65-4A0B-4704-BBB8-50839CA2B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71" y="1863345"/>
            <a:ext cx="4296630" cy="18284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September 11, 2018 -  Ian R Brooks Ph.D.</a:t>
            </a:r>
          </a:p>
        </p:txBody>
      </p:sp>
    </p:spTree>
    <p:extLst>
      <p:ext uri="{BB962C8B-B14F-4D97-AF65-F5344CB8AC3E}">
        <p14:creationId xmlns:p14="http://schemas.microsoft.com/office/powerpoint/2010/main" val="405637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E99C3-D968-0D4D-9584-1E5C1122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Pipeline Model Building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0C30FE-3460-DC43-92D3-FF5C0E025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854" y="626532"/>
            <a:ext cx="7399400" cy="3626936"/>
          </a:xfr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146EEC-61E7-E242-80F3-B1832BEB4DE8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Apache Spark provides an API to build pipeline models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Pipeline models encapsulate all of the transformation steps that are required to build the model’s features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Once the model is exported, predictions can be made on raw inputs</a:t>
            </a:r>
          </a:p>
        </p:txBody>
      </p:sp>
    </p:spTree>
    <p:extLst>
      <p:ext uri="{BB962C8B-B14F-4D97-AF65-F5344CB8AC3E}">
        <p14:creationId xmlns:p14="http://schemas.microsoft.com/office/powerpoint/2010/main" val="136777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9675" y="-27482"/>
            <a:ext cx="10515600" cy="1325563"/>
          </a:xfrm>
        </p:spPr>
        <p:txBody>
          <a:bodyPr/>
          <a:lstStyle/>
          <a:p>
            <a:r>
              <a:rPr lang="en-US" dirty="0">
                <a:latin typeface="+mj-lt"/>
                <a:cs typeface="+mj-cs"/>
              </a:rPr>
              <a:t>Pipeline Model Building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7DD176-0B82-8140-99F5-3EECEEF5CC84}"/>
              </a:ext>
            </a:extLst>
          </p:cNvPr>
          <p:cNvGrpSpPr/>
          <p:nvPr/>
        </p:nvGrpSpPr>
        <p:grpSpPr>
          <a:xfrm>
            <a:off x="1143636" y="1397000"/>
            <a:ext cx="9570084" cy="4455987"/>
            <a:chOff x="1143636" y="1397000"/>
            <a:chExt cx="9570084" cy="4455987"/>
          </a:xfrm>
        </p:grpSpPr>
        <p:sp>
          <p:nvSpPr>
            <p:cNvPr id="4" name="Rounded Rectangle 3"/>
            <p:cNvSpPr/>
            <p:nvPr/>
          </p:nvSpPr>
          <p:spPr>
            <a:xfrm>
              <a:off x="1684339" y="1528220"/>
              <a:ext cx="1612901" cy="120650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 anchorCtr="0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Feature transform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0588" y="2163220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>
              <a:noAutofit/>
            </a:bodyPr>
            <a:lstStyle/>
            <a:p>
              <a:endParaRPr lang="en-US" sz="22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08439" y="1528220"/>
              <a:ext cx="1523681" cy="120650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 anchorCtr="0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Feature transform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29340" y="1528220"/>
              <a:ext cx="1409699" cy="120650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 anchorCtr="0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Combine features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250241" y="1528220"/>
              <a:ext cx="1719260" cy="120650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 anchorCtr="0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RF Classifier</a:t>
              </a:r>
            </a:p>
          </p:txBody>
        </p:sp>
        <p:cxnSp>
          <p:nvCxnSpPr>
            <p:cNvPr id="11" name="Straight Arrow Connector 10"/>
            <p:cNvCxnSpPr>
              <a:cxnSpLocks/>
              <a:stCxn id="4" idx="3"/>
              <a:endCxn id="7" idx="1"/>
            </p:cNvCxnSpPr>
            <p:nvPr/>
          </p:nvCxnSpPr>
          <p:spPr>
            <a:xfrm>
              <a:off x="3297240" y="2131471"/>
              <a:ext cx="711199" cy="0"/>
            </a:xfrm>
            <a:prstGeom prst="straightConnector1">
              <a:avLst/>
            </a:prstGeom>
            <a:ln w="12700">
              <a:solidFill>
                <a:srgbClr val="1E1E1E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7" idx="3"/>
              <a:endCxn id="8" idx="1"/>
            </p:cNvCxnSpPr>
            <p:nvPr/>
          </p:nvCxnSpPr>
          <p:spPr>
            <a:xfrm>
              <a:off x="5532120" y="2131471"/>
              <a:ext cx="597220" cy="0"/>
            </a:xfrm>
            <a:prstGeom prst="straightConnector1">
              <a:avLst/>
            </a:prstGeom>
            <a:ln w="12700">
              <a:solidFill>
                <a:srgbClr val="1E1E1E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stCxn id="8" idx="3"/>
              <a:endCxn id="9" idx="1"/>
            </p:cNvCxnSpPr>
            <p:nvPr/>
          </p:nvCxnSpPr>
          <p:spPr>
            <a:xfrm>
              <a:off x="7539039" y="2131471"/>
              <a:ext cx="711202" cy="0"/>
            </a:xfrm>
            <a:prstGeom prst="straightConnector1">
              <a:avLst/>
            </a:prstGeom>
            <a:ln w="12700">
              <a:solidFill>
                <a:srgbClr val="1E1E1E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nip Single Corner Rectangle 23"/>
            <p:cNvSpPr/>
            <p:nvPr/>
          </p:nvSpPr>
          <p:spPr>
            <a:xfrm>
              <a:off x="3078641" y="3698217"/>
              <a:ext cx="1282859" cy="850900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1E1E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1400" b="1" dirty="0">
                  <a:solidFill>
                    <a:srgbClr val="1E1E1E"/>
                  </a:solidFill>
                </a:rPr>
                <a:t>Input</a:t>
              </a:r>
              <a:r>
                <a:rPr lang="en-US" sz="1400" dirty="0">
                  <a:solidFill>
                    <a:srgbClr val="1E1E1E"/>
                  </a:solidFill>
                </a:rPr>
                <a:t> </a:t>
              </a:r>
              <a:r>
                <a:rPr lang="en-US" sz="1400" dirty="0" err="1">
                  <a:solidFill>
                    <a:srgbClr val="1E1E1E"/>
                  </a:solidFill>
                </a:rPr>
                <a:t>DataFrame</a:t>
              </a:r>
              <a:endParaRPr lang="en-US" sz="1400" dirty="0">
                <a:solidFill>
                  <a:srgbClr val="1E1E1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8388" y="4643953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>
              <a:noAutofit/>
            </a:bodyPr>
            <a:lstStyle/>
            <a:p>
              <a:endParaRPr lang="en-US" sz="2200"/>
            </a:p>
          </p:txBody>
        </p:sp>
        <p:sp>
          <p:nvSpPr>
            <p:cNvPr id="28" name="Snip Single Corner Rectangle 27"/>
            <p:cNvSpPr/>
            <p:nvPr/>
          </p:nvSpPr>
          <p:spPr>
            <a:xfrm>
              <a:off x="3097690" y="5002087"/>
              <a:ext cx="1282859" cy="850900"/>
            </a:xfrm>
            <a:prstGeom prst="snip1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1E1E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1400" b="1">
                  <a:solidFill>
                    <a:srgbClr val="1E1E1E"/>
                  </a:solidFill>
                </a:rPr>
                <a:t>Input</a:t>
              </a:r>
              <a:r>
                <a:rPr lang="en-US" sz="1400">
                  <a:solidFill>
                    <a:srgbClr val="1E1E1E"/>
                  </a:solidFill>
                </a:rPr>
                <a:t> </a:t>
              </a:r>
              <a:r>
                <a:rPr lang="en-US" sz="1400" err="1">
                  <a:solidFill>
                    <a:srgbClr val="1E1E1E"/>
                  </a:solidFill>
                </a:rPr>
                <a:t>DataFrame</a:t>
              </a:r>
              <a:endParaRPr lang="en-US" sz="1400">
                <a:solidFill>
                  <a:srgbClr val="1E1E1E"/>
                </a:solidFill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>
            <a:xfrm>
              <a:off x="8353901" y="5002087"/>
              <a:ext cx="1341593" cy="850900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1E1E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1400" b="1">
                  <a:solidFill>
                    <a:srgbClr val="1E1E1E"/>
                  </a:solidFill>
                </a:rPr>
                <a:t>Output</a:t>
              </a:r>
              <a:r>
                <a:rPr lang="en-US" sz="1400">
                  <a:solidFill>
                    <a:srgbClr val="1E1E1E"/>
                  </a:solidFill>
                </a:rPr>
                <a:t> </a:t>
              </a:r>
              <a:r>
                <a:rPr lang="en-US" sz="1400" err="1">
                  <a:solidFill>
                    <a:srgbClr val="1E1E1E"/>
                  </a:solidFill>
                </a:rPr>
                <a:t>DataFrame</a:t>
              </a:r>
              <a:endParaRPr lang="en-US" sz="1400">
                <a:solidFill>
                  <a:srgbClr val="1E1E1E"/>
                </a:solidFill>
              </a:endParaRPr>
            </a:p>
          </p:txBody>
        </p:sp>
        <p:sp>
          <p:nvSpPr>
            <p:cNvPr id="39" name="Can 38"/>
            <p:cNvSpPr/>
            <p:nvPr/>
          </p:nvSpPr>
          <p:spPr>
            <a:xfrm rot="5400000">
              <a:off x="6143731" y="2857904"/>
              <a:ext cx="512234" cy="2514601"/>
            </a:xfrm>
            <a:prstGeom prst="can">
              <a:avLst/>
            </a:prstGeom>
            <a:solidFill>
              <a:srgbClr val="FFFFFF"/>
            </a:solidFill>
            <a:ln>
              <a:solidFill>
                <a:srgbClr val="1E1E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t" anchorCtr="0"/>
            <a:lstStyle/>
            <a:p>
              <a:pPr algn="ctr"/>
              <a:r>
                <a:rPr lang="en-US" sz="2200">
                  <a:solidFill>
                    <a:schemeClr val="tx1"/>
                  </a:solidFill>
                </a:rPr>
                <a:t>Pipeline</a:t>
              </a:r>
            </a:p>
          </p:txBody>
        </p:sp>
        <p:sp>
          <p:nvSpPr>
            <p:cNvPr id="40" name="Can 39"/>
            <p:cNvSpPr/>
            <p:nvPr/>
          </p:nvSpPr>
          <p:spPr>
            <a:xfrm rot="5400000">
              <a:off x="5286169" y="-2578529"/>
              <a:ext cx="1452022" cy="9403080"/>
            </a:xfrm>
            <a:prstGeom prst="can">
              <a:avLst/>
            </a:prstGeom>
            <a:noFill/>
            <a:ln>
              <a:solidFill>
                <a:srgbClr val="1E1E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sz="2200">
                <a:solidFill>
                  <a:schemeClr val="bg2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24" idx="0"/>
              <a:endCxn id="39" idx="3"/>
            </p:cNvCxnSpPr>
            <p:nvPr/>
          </p:nvCxnSpPr>
          <p:spPr>
            <a:xfrm flipV="1">
              <a:off x="4361500" y="4115205"/>
              <a:ext cx="781048" cy="8462"/>
            </a:xfrm>
            <a:prstGeom prst="straightConnector1">
              <a:avLst/>
            </a:prstGeom>
            <a:ln w="12700">
              <a:solidFill>
                <a:srgbClr val="1E1E1E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9" idx="4"/>
              <a:endCxn id="48" idx="2"/>
            </p:cNvCxnSpPr>
            <p:nvPr/>
          </p:nvCxnSpPr>
          <p:spPr>
            <a:xfrm>
              <a:off x="6399848" y="4371322"/>
              <a:ext cx="0" cy="795865"/>
            </a:xfrm>
            <a:prstGeom prst="straightConnector1">
              <a:avLst/>
            </a:prstGeom>
            <a:ln w="12700">
              <a:solidFill>
                <a:srgbClr val="1E1E1E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n 47"/>
            <p:cNvSpPr/>
            <p:nvPr/>
          </p:nvSpPr>
          <p:spPr>
            <a:xfrm rot="5400000">
              <a:off x="6143731" y="4166004"/>
              <a:ext cx="512234" cy="2514600"/>
            </a:xfrm>
            <a:prstGeom prst="ca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1E1E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t" anchorCtr="0"/>
            <a:lstStyle/>
            <a:p>
              <a:pPr algn="ctr"/>
              <a:r>
                <a:rPr lang="en-US" sz="2200">
                  <a:solidFill>
                    <a:schemeClr val="tx1"/>
                  </a:solidFill>
                </a:rPr>
                <a:t>Pipeline Model</a:t>
              </a:r>
            </a:p>
          </p:txBody>
        </p:sp>
        <p:cxnSp>
          <p:nvCxnSpPr>
            <p:cNvPr id="51" name="Straight Arrow Connector 50"/>
            <p:cNvCxnSpPr>
              <a:stCxn id="28" idx="0"/>
              <a:endCxn id="48" idx="3"/>
            </p:cNvCxnSpPr>
            <p:nvPr/>
          </p:nvCxnSpPr>
          <p:spPr>
            <a:xfrm flipV="1">
              <a:off x="4380549" y="5423304"/>
              <a:ext cx="761999" cy="4233"/>
            </a:xfrm>
            <a:prstGeom prst="straightConnector1">
              <a:avLst/>
            </a:prstGeom>
            <a:ln w="12700">
              <a:solidFill>
                <a:srgbClr val="1E1E1E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8" idx="1"/>
              <a:endCxn id="29" idx="2"/>
            </p:cNvCxnSpPr>
            <p:nvPr/>
          </p:nvCxnSpPr>
          <p:spPr>
            <a:xfrm>
              <a:off x="7657148" y="5423304"/>
              <a:ext cx="696753" cy="4233"/>
            </a:xfrm>
            <a:prstGeom prst="straightConnector1">
              <a:avLst/>
            </a:prstGeom>
            <a:ln w="12700">
              <a:solidFill>
                <a:srgbClr val="1E1E1E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/>
          </p:nvCxnSpPr>
          <p:spPr>
            <a:xfrm>
              <a:off x="1430340" y="2767738"/>
              <a:ext cx="3712207" cy="1091349"/>
            </a:xfrm>
            <a:prstGeom prst="line">
              <a:avLst/>
            </a:prstGeom>
            <a:ln w="127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H="1">
              <a:off x="7657148" y="2890504"/>
              <a:ext cx="2873692" cy="968583"/>
            </a:xfrm>
            <a:prstGeom prst="line">
              <a:avLst/>
            </a:prstGeom>
            <a:ln w="127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13"/>
            <p:cNvSpPr/>
            <p:nvPr/>
          </p:nvSpPr>
          <p:spPr>
            <a:xfrm>
              <a:off x="1143636" y="3778652"/>
              <a:ext cx="1668463" cy="690031"/>
            </a:xfrm>
            <a:prstGeom prst="rightArrow">
              <a:avLst/>
            </a:prstGeom>
            <a:solidFill>
              <a:srgbClr val="00B0F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52400" tIns="152400" rIns="152400" bIns="15240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ts val="500"/>
                </a:spcBef>
              </a:pPr>
              <a:r>
                <a:rPr lang="en-US" sz="2333" dirty="0">
                  <a:solidFill>
                    <a:schemeClr val="tx2"/>
                  </a:solidFill>
                </a:rPr>
                <a:t>Train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143636" y="5048669"/>
              <a:ext cx="1668463" cy="690031"/>
            </a:xfrm>
            <a:prstGeom prst="rightArrow">
              <a:avLst/>
            </a:prstGeom>
            <a:solidFill>
              <a:srgbClr val="92D050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52400" tIns="152400" rIns="152400" bIns="15240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ts val="500"/>
                </a:spcBef>
              </a:pPr>
              <a:r>
                <a:rPr lang="en-US" sz="2333">
                  <a:solidFill>
                    <a:schemeClr val="tx2"/>
                  </a:solidFill>
                </a:rPr>
                <a:t>Predict</a:t>
              </a:r>
              <a:endParaRPr lang="en-US" sz="2333" err="1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3873" y="4594353"/>
              <a:ext cx="1703388" cy="3079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500"/>
                </a:spcBef>
              </a:pPr>
              <a:r>
                <a:rPr lang="en-US" sz="2333"/>
                <a:t>Export Model</a:t>
              </a:r>
              <a:endParaRPr lang="en-US" sz="2333" err="1"/>
            </a:p>
          </p:txBody>
        </p:sp>
      </p:grpSp>
    </p:spTree>
    <p:extLst>
      <p:ext uri="{BB962C8B-B14F-4D97-AF65-F5344CB8AC3E}">
        <p14:creationId xmlns:p14="http://schemas.microsoft.com/office/powerpoint/2010/main" val="316878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35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4E62A-4C85-F445-8DFD-4FC13B3B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Model Deployment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42F9DD-CABD-8446-86A9-C405DFDC9D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419" r="1" b="164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CBDDC-687D-D346-89C8-E0363A08B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Once model has been built, it can be deployed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Model deployment options often provide an RESTful interface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 working interface can be embedded into an Apache </a:t>
            </a:r>
            <a:r>
              <a:rPr lang="en-US" sz="2000" dirty="0" err="1">
                <a:solidFill>
                  <a:srgbClr val="FFFFFF"/>
                </a:solidFill>
              </a:rPr>
              <a:t>NiFi</a:t>
            </a:r>
            <a:r>
              <a:rPr lang="en-US" sz="2000" dirty="0">
                <a:solidFill>
                  <a:srgbClr val="FFFFFF"/>
                </a:solidFill>
              </a:rPr>
              <a:t> flow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Model predictions can now be automated into a work flow  </a:t>
            </a:r>
          </a:p>
        </p:txBody>
      </p:sp>
    </p:spTree>
    <p:extLst>
      <p:ext uri="{BB962C8B-B14F-4D97-AF65-F5344CB8AC3E}">
        <p14:creationId xmlns:p14="http://schemas.microsoft.com/office/powerpoint/2010/main" val="80229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ixxus.com/wp-content/uploads/2014/10/solr-logo.png">
            <a:extLst>
              <a:ext uri="{FF2B5EF4-FFF2-40B4-BE49-F238E27FC236}">
                <a16:creationId xmlns:a16="http://schemas.microsoft.com/office/drawing/2014/main" id="{CAA708E3-A0DB-0841-B9EA-8D377AA4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91" y="4342719"/>
            <a:ext cx="2452102" cy="12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360F13D4-15E2-F148-AB34-95E6331D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26" y="2397815"/>
            <a:ext cx="2297139" cy="11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45E8C-6E7D-8347-9027-B8E04817A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478" y="1815616"/>
            <a:ext cx="2593649" cy="604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B8A81-65BE-7242-9EDD-35BC719C1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956" y="4401590"/>
            <a:ext cx="2329822" cy="980191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8F3637-B6D8-314C-B0DC-EA7C68D9BF3E}"/>
              </a:ext>
            </a:extLst>
          </p:cNvPr>
          <p:cNvSpPr/>
          <p:nvPr/>
        </p:nvSpPr>
        <p:spPr>
          <a:xfrm>
            <a:off x="5759501" y="1834209"/>
            <a:ext cx="3012734" cy="1467422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30C26-D6C8-2D4D-A4C8-78A8BBEDE286}"/>
              </a:ext>
            </a:extLst>
          </p:cNvPr>
          <p:cNvSpPr txBox="1"/>
          <p:nvPr/>
        </p:nvSpPr>
        <p:spPr>
          <a:xfrm>
            <a:off x="5759501" y="1975518"/>
            <a:ext cx="302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Docker Container – Flask App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4BCCA3CE-1103-F745-9386-0D747BAF6A19}"/>
              </a:ext>
            </a:extLst>
          </p:cNvPr>
          <p:cNvSpPr/>
          <p:nvPr/>
        </p:nvSpPr>
        <p:spPr>
          <a:xfrm>
            <a:off x="6527931" y="2374917"/>
            <a:ext cx="1475873" cy="746454"/>
          </a:xfrm>
          <a:prstGeom prst="cube">
            <a:avLst/>
          </a:prstGeom>
          <a:solidFill>
            <a:srgbClr val="E57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Pipeline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45D0FE-D92B-E04E-9C78-4B6CA0017D67}"/>
              </a:ext>
            </a:extLst>
          </p:cNvPr>
          <p:cNvCxnSpPr>
            <a:cxnSpLocks/>
          </p:cNvCxnSpPr>
          <p:nvPr/>
        </p:nvCxnSpPr>
        <p:spPr>
          <a:xfrm>
            <a:off x="4800600" y="2261931"/>
            <a:ext cx="805597" cy="0"/>
          </a:xfrm>
          <a:prstGeom prst="straightConnector1">
            <a:avLst/>
          </a:prstGeom>
          <a:ln w="76200">
            <a:solidFill>
              <a:srgbClr val="E57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1BAB00-A427-8E47-96B8-CB90A256ACE4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477076" y="4937171"/>
            <a:ext cx="1217115" cy="2473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6E4D86-BA66-5043-B5B3-6B77FE3037AB}"/>
              </a:ext>
            </a:extLst>
          </p:cNvPr>
          <p:cNvCxnSpPr>
            <a:cxnSpLocks/>
          </p:cNvCxnSpPr>
          <p:nvPr/>
        </p:nvCxnSpPr>
        <p:spPr>
          <a:xfrm flipV="1">
            <a:off x="6749432" y="3377831"/>
            <a:ext cx="0" cy="970125"/>
          </a:xfrm>
          <a:prstGeom prst="straightConnector1">
            <a:avLst/>
          </a:prstGeom>
          <a:ln w="76200">
            <a:solidFill>
              <a:srgbClr val="3FC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A442ED-FFE8-4344-93F1-F213B1DBC3AE}"/>
              </a:ext>
            </a:extLst>
          </p:cNvPr>
          <p:cNvCxnSpPr>
            <a:cxnSpLocks/>
          </p:cNvCxnSpPr>
          <p:nvPr/>
        </p:nvCxnSpPr>
        <p:spPr>
          <a:xfrm>
            <a:off x="7609648" y="3388874"/>
            <a:ext cx="0" cy="101271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>
            <a:extLst>
              <a:ext uri="{FF2B5EF4-FFF2-40B4-BE49-F238E27FC236}">
                <a16:creationId xmlns:a16="http://schemas.microsoft.com/office/drawing/2014/main" id="{1C5B3AB8-F1C9-2945-8AA1-9193B41AB2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3868" y="1297120"/>
            <a:ext cx="1498695" cy="149869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BA53932-BF25-984B-A667-5B0BFBC8A194}"/>
              </a:ext>
            </a:extLst>
          </p:cNvPr>
          <p:cNvSpPr txBox="1"/>
          <p:nvPr/>
        </p:nvSpPr>
        <p:spPr>
          <a:xfrm>
            <a:off x="8460860" y="940046"/>
            <a:ext cx="245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IT System Admin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44ED47E-3D53-3E42-B4CC-5EFDE2841F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2425" y="4014489"/>
            <a:ext cx="1337794" cy="133779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14F54A5-82B4-014F-8BA5-23B30FBCB356}"/>
              </a:ext>
            </a:extLst>
          </p:cNvPr>
          <p:cNvSpPr txBox="1"/>
          <p:nvPr/>
        </p:nvSpPr>
        <p:spPr>
          <a:xfrm>
            <a:off x="2237526" y="3619498"/>
            <a:ext cx="208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Scientist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14D15F32-168F-2044-A901-8E6E07F7B0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10243" y="3540970"/>
            <a:ext cx="1084587" cy="108458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6C36D82-6CB8-F449-A5E2-3EA65ACDA4A7}"/>
              </a:ext>
            </a:extLst>
          </p:cNvPr>
          <p:cNvSpPr txBox="1"/>
          <p:nvPr/>
        </p:nvSpPr>
        <p:spPr>
          <a:xfrm>
            <a:off x="9337369" y="3157833"/>
            <a:ext cx="243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Business Analyst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EF7E7F49-E796-0A41-BC9E-A936CABECE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6447" y="2092587"/>
            <a:ext cx="1038342" cy="103834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8DD25D3-66B7-774A-83D0-4BC1D5E345D1}"/>
              </a:ext>
            </a:extLst>
          </p:cNvPr>
          <p:cNvSpPr txBox="1"/>
          <p:nvPr/>
        </p:nvSpPr>
        <p:spPr>
          <a:xfrm>
            <a:off x="8500" y="1603376"/>
            <a:ext cx="222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Engineer</a:t>
            </a:r>
          </a:p>
        </p:txBody>
      </p:sp>
    </p:spTree>
    <p:extLst>
      <p:ext uri="{BB962C8B-B14F-4D97-AF65-F5344CB8AC3E}">
        <p14:creationId xmlns:p14="http://schemas.microsoft.com/office/powerpoint/2010/main" val="171018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1DE94-C6E7-744B-A27E-C83AB2D8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 Architecture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E0E559-94FF-2748-A9EA-76DAD91E9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52" y="307731"/>
            <a:ext cx="10120597" cy="39976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3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B9B6A-3725-DE4C-AFA5-6A4EF9E2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Divisions Of Roles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0B6A9-9CD1-3F4A-859B-9D7F4A8E9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147" y="307731"/>
            <a:ext cx="8460606" cy="39976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4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BD63C-4A06-3D46-9E74-014BD353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Final Thoughts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FEC8BA-1AAB-0945-B8F5-0CFE9F20DF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614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4B95-6207-D64C-82BF-1F2B12BC3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Highly scalable storage platform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Flexible storage platform for both structured and unstructured datasets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Centralized data repository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Tools and libraries to build pipeline models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Model deployment into an existing IT infrastructure   </a:t>
            </a:r>
          </a:p>
        </p:txBody>
      </p:sp>
    </p:spTree>
    <p:extLst>
      <p:ext uri="{BB962C8B-B14F-4D97-AF65-F5344CB8AC3E}">
        <p14:creationId xmlns:p14="http://schemas.microsoft.com/office/powerpoint/2010/main" val="364097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04A0E62-163D-7A43-8F65-41A8D4DD2E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31A66-C95D-854C-A6CF-13BA3ED3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No Questions, Only Answers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57912-7913-7D40-B51A-8D6FD7E5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dirty="0"/>
              <a:t>Thanks for coming </a:t>
            </a:r>
            <a:r>
              <a:rPr lang="en-US" sz="1800" b="1" dirty="0" err="1"/>
              <a:t>Y’all</a:t>
            </a:r>
            <a:r>
              <a:rPr lang="en-US" sz="1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47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6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46F0D-06E1-4849-98FC-84FB552E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Who Is The Data Jedi?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968AFC-75C5-8E41-B93A-7CAC1C7ECC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537" r="1" b="3098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A614-D5D8-A24F-97AC-2BE22C86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564"/>
            <a:endParaRPr lang="en-US" sz="2000">
              <a:solidFill>
                <a:srgbClr val="FFFFFF"/>
              </a:solidFill>
            </a:endParaRPr>
          </a:p>
          <a:p>
            <a:pPr marL="457164"/>
            <a:r>
              <a:rPr lang="en-US" sz="2000">
                <a:solidFill>
                  <a:srgbClr val="FFFFFF"/>
                </a:solidFill>
              </a:rPr>
              <a:t>Completed MS in Computer Science in 2008. </a:t>
            </a:r>
          </a:p>
          <a:p>
            <a:pPr marL="457164"/>
            <a:r>
              <a:rPr lang="en-US" sz="2000">
                <a:solidFill>
                  <a:srgbClr val="FFFFFF"/>
                </a:solidFill>
              </a:rPr>
              <a:t>Software Engineer at Flextronics Medical and Peterbilt Motor Company.</a:t>
            </a:r>
          </a:p>
          <a:p>
            <a:pPr marL="457164"/>
            <a:r>
              <a:rPr lang="en-US" sz="2000">
                <a:solidFill>
                  <a:srgbClr val="FFFFFF"/>
                </a:solidFill>
              </a:rPr>
              <a:t>Completed Ph.D. in Computer Science in 2015. </a:t>
            </a:r>
          </a:p>
          <a:p>
            <a:pPr marL="457164"/>
            <a:r>
              <a:rPr lang="en-US" sz="2000">
                <a:solidFill>
                  <a:srgbClr val="FFFFFF"/>
                </a:solidFill>
              </a:rPr>
              <a:t>Involved in Big Data and Hadoop since 2015.</a:t>
            </a:r>
          </a:p>
          <a:p>
            <a:pPr marL="457164"/>
            <a:r>
              <a:rPr lang="en-US" sz="2000">
                <a:solidFill>
                  <a:srgbClr val="FFFFFF"/>
                </a:solidFill>
              </a:rPr>
              <a:t>Joined Hortonworks in 2016</a:t>
            </a:r>
          </a:p>
          <a:p>
            <a:pPr marL="457164"/>
            <a:r>
              <a:rPr lang="en-US" sz="2000">
                <a:solidFill>
                  <a:srgbClr val="FFFFFF"/>
                </a:solidFill>
              </a:rPr>
              <a:t>DS SME Lead 2018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66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91DEC-65A8-404D-AF58-341BD215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Why Are We Here Today?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2E7ADF-D5A8-2D4E-94D3-447626F44A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3D98-E91E-A149-B1F9-285743AA8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Commons Problems for IT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Large volume of EMR Data that pushes limits of modern architecture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Variety of data sources from traditional sources  and IoT data sources make it difficult manage 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2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4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91DEC-65A8-404D-AF58-341BD215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Why Else Are We Here?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C2BC34-0ECC-AC49-9BEF-5B14E1761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178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3D98-E91E-A149-B1F9-285743AA8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Commons Problems For Data Science and Engineering Teams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All data of their organization’s isn’t available to them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Models are easy to build difficult to share leaving them in isolation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Deploying pipelines models into their IT infrastructure is easy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Accessing and storing model results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0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15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995CD-8A20-6E42-A6DC-4A6ACFED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Electronic Medical Records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F3FBDC-4E64-D441-9BF6-1C17AE2553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33" r="4200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2C0A-99CA-CD4D-B1A8-81D585FEB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dataset used for the demo are from EMR Bots at </a:t>
            </a:r>
            <a:r>
              <a:rPr lang="en-US" sz="2000" dirty="0">
                <a:solidFill>
                  <a:srgbClr val="FFFFFF"/>
                </a:solidFill>
                <a:hlinkClick r:id="rId3"/>
              </a:rPr>
              <a:t>http://www.emrbots.org/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Synthetic EMR data that can used to without worrying about patient privacy concerns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Table 1 – Patient information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Table 2 – Patient admission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Table 3 – Lab results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Table 4 – Patient Diagnosis </a:t>
            </a:r>
          </a:p>
        </p:txBody>
      </p:sp>
    </p:spTree>
    <p:extLst>
      <p:ext uri="{BB962C8B-B14F-4D97-AF65-F5344CB8AC3E}">
        <p14:creationId xmlns:p14="http://schemas.microsoft.com/office/powerpoint/2010/main" val="119155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04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0545F-170B-F043-AF67-69D4DECA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End To End Work Flow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4537B2-2D38-9C43-A3AB-B1E33D5365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770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E0B2-B71B-A742-9B80-412FB2485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Load data files &amp; explore dataset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Sessionalize</a:t>
            </a:r>
            <a:r>
              <a:rPr lang="en-US" sz="2000" dirty="0">
                <a:solidFill>
                  <a:srgbClr val="FFFFFF"/>
                </a:solidFill>
              </a:rPr>
              <a:t> patient data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Feature engineering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Pipeline model building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Model deployment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1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69B78-9861-1F4B-90BA-F9FA3590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Load Files and Explore Dataset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83680E-76EA-EC4D-8910-99EF04579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627" r="1" b="1"/>
          <a:stretch/>
        </p:blipFill>
        <p:spPr>
          <a:xfrm>
            <a:off x="327546" y="321732"/>
            <a:ext cx="720710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E45D-3619-4049-9F40-0C0E1C221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Load data files into Apache Spark and build a Spark Dataframe, which will include rows and columns</a:t>
            </a:r>
          </a:p>
          <a:p>
            <a:r>
              <a:rPr lang="en-US" sz="2000">
                <a:solidFill>
                  <a:srgbClr val="FFFFFF"/>
                </a:solidFill>
              </a:rPr>
              <a:t>Dataframes can be saved as temporary tables and queried used Spark SQL</a:t>
            </a:r>
          </a:p>
        </p:txBody>
      </p:sp>
    </p:spTree>
    <p:extLst>
      <p:ext uri="{BB962C8B-B14F-4D97-AF65-F5344CB8AC3E}">
        <p14:creationId xmlns:p14="http://schemas.microsoft.com/office/powerpoint/2010/main" val="290637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5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B58C3-C3DC-F349-99EC-15E6369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Sessionalize Patient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9A7D9F-762C-9A46-9F3D-EA5B5CD8E6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55AD-D528-1244-B185-706DCCBC8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Find all patients ID with and without target condition. </a:t>
            </a:r>
          </a:p>
          <a:p>
            <a:r>
              <a:rPr lang="en-US" sz="2000">
                <a:solidFill>
                  <a:srgbClr val="FFFFFF"/>
                </a:solidFill>
              </a:rPr>
              <a:t>Sessonalize all related patient data to patient IDs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Patient information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Lab results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Diagnosis records</a:t>
            </a:r>
          </a:p>
          <a:p>
            <a:r>
              <a:rPr lang="en-US" sz="2000">
                <a:solidFill>
                  <a:srgbClr val="FFFFFF"/>
                </a:solidFill>
              </a:rPr>
              <a:t>Merge the two data sets</a:t>
            </a:r>
          </a:p>
          <a:p>
            <a:pPr marL="0"/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0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3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BC672-FCEE-9248-AF44-71B5199D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Feature Engineering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2E2E72-E4F0-1749-84E3-73AE5333A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819" r="196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2B574-7F69-C943-8158-AB10D878B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String Index the categorical variables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Select features to send to model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Build feature vector</a:t>
            </a:r>
          </a:p>
        </p:txBody>
      </p:sp>
    </p:spTree>
    <p:extLst>
      <p:ext uri="{BB962C8B-B14F-4D97-AF65-F5344CB8AC3E}">
        <p14:creationId xmlns:p14="http://schemas.microsoft.com/office/powerpoint/2010/main" val="282938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5707</TotalTime>
  <Words>486</Words>
  <Application>Microsoft Macintosh PowerPoint</Application>
  <PresentationFormat>Widescreen</PresentationFormat>
  <Paragraphs>89</Paragraphs>
  <Slides>17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 New Hope:  Improving Patient Screening By Applying Predictive Analytics To Electronic Medical Records </vt:lpstr>
      <vt:lpstr>Who Is The Data Jedi?</vt:lpstr>
      <vt:lpstr>Why Are We Here Today? </vt:lpstr>
      <vt:lpstr>Why Else Are We Here?</vt:lpstr>
      <vt:lpstr>Electronic Medical Records</vt:lpstr>
      <vt:lpstr>End To End Work Flow</vt:lpstr>
      <vt:lpstr>Load Files and Explore Dataset</vt:lpstr>
      <vt:lpstr>Sessionalize Patient Data</vt:lpstr>
      <vt:lpstr>Feature Engineering</vt:lpstr>
      <vt:lpstr>Pipeline Model Building</vt:lpstr>
      <vt:lpstr>Pipeline Model Building</vt:lpstr>
      <vt:lpstr>Model Deployment</vt:lpstr>
      <vt:lpstr>PowerPoint Presentation</vt:lpstr>
      <vt:lpstr>Reference Architecture</vt:lpstr>
      <vt:lpstr>Divisions Of Roles</vt:lpstr>
      <vt:lpstr>Final Thoughts</vt:lpstr>
      <vt:lpstr>No Questions, Only Answers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Brooks</dc:creator>
  <cp:lastModifiedBy>Ian Brooks</cp:lastModifiedBy>
  <cp:revision>64</cp:revision>
  <dcterms:created xsi:type="dcterms:W3CDTF">2018-08-03T19:07:11Z</dcterms:created>
  <dcterms:modified xsi:type="dcterms:W3CDTF">2018-09-10T22:38:46Z</dcterms:modified>
</cp:coreProperties>
</file>